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sldIdLst>
    <p:sldId id="256" r:id="rId2"/>
    <p:sldId id="366" r:id="rId3"/>
    <p:sldId id="367" r:id="rId4"/>
    <p:sldId id="368" r:id="rId5"/>
    <p:sldId id="328" r:id="rId6"/>
    <p:sldId id="341" r:id="rId7"/>
    <p:sldId id="342" r:id="rId8"/>
    <p:sldId id="343" r:id="rId9"/>
    <p:sldId id="380" r:id="rId10"/>
    <p:sldId id="356" r:id="rId11"/>
    <p:sldId id="357" r:id="rId12"/>
    <p:sldId id="358" r:id="rId13"/>
    <p:sldId id="376" r:id="rId14"/>
    <p:sldId id="365" r:id="rId15"/>
    <p:sldId id="370" r:id="rId16"/>
    <p:sldId id="369" r:id="rId17"/>
    <p:sldId id="371" r:id="rId18"/>
    <p:sldId id="372" r:id="rId19"/>
    <p:sldId id="373" r:id="rId20"/>
    <p:sldId id="374" r:id="rId21"/>
    <p:sldId id="375" r:id="rId22"/>
    <p:sldId id="377" r:id="rId23"/>
    <p:sldId id="378" r:id="rId24"/>
    <p:sldId id="379" r:id="rId25"/>
    <p:sldId id="322" r:id="rId26"/>
    <p:sldId id="346" r:id="rId27"/>
    <p:sldId id="347" r:id="rId28"/>
    <p:sldId id="348" r:id="rId29"/>
    <p:sldId id="354" r:id="rId30"/>
    <p:sldId id="345" r:id="rId31"/>
    <p:sldId id="351" r:id="rId32"/>
    <p:sldId id="361" r:id="rId33"/>
    <p:sldId id="353" r:id="rId34"/>
    <p:sldId id="360" r:id="rId35"/>
    <p:sldId id="362" r:id="rId36"/>
    <p:sldId id="277" r:id="rId37"/>
    <p:sldId id="339" r:id="rId38"/>
    <p:sldId id="352" r:id="rId39"/>
    <p:sldId id="363" r:id="rId40"/>
    <p:sldId id="344" r:id="rId41"/>
    <p:sldId id="35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yce Manubay" initials="B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85880" autoAdjust="0"/>
  </p:normalViewPr>
  <p:slideViewPr>
    <p:cSldViewPr>
      <p:cViewPr>
        <p:scale>
          <a:sx n="75" d="100"/>
          <a:sy n="75" d="100"/>
        </p:scale>
        <p:origin x="-108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8EF43-11BE-45D5-A54C-1B6D0151D6D4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E1FEE-2366-4C1C-99AE-1A261FEF9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55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/>
              <a:t>Atom types: shrink parameter space to reduce interaction and avoid over-fitting</a:t>
            </a:r>
          </a:p>
          <a:p>
            <a:pPr lvl="1"/>
            <a:r>
              <a:rPr lang="en-US" sz="2400" dirty="0"/>
              <a:t>Parameters: associated with one or many atom types, determine the magnitude of the interactions in the system</a:t>
            </a:r>
          </a:p>
          <a:p>
            <a:r>
              <a:rPr lang="en-US" dirty="0" smtClean="0"/>
              <a:t>Maybe consider taking out discussion of atom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79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Sigma away of 5 point fit</a:t>
            </a:r>
            <a:r>
              <a:rPr lang="en-US" baseline="0" dirty="0" smtClean="0"/>
              <a:t> to 260 point fit</a:t>
            </a:r>
          </a:p>
          <a:p>
            <a:r>
              <a:rPr lang="en-US" baseline="0" dirty="0" smtClean="0"/>
              <a:t>Shrink space over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06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Logarithm of likelihood (check that)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of points for fitting over be some optimization problem?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Parm94 – entire thing</a:t>
            </a:r>
            <a:r>
              <a:rPr lang="en-US" baseline="0" dirty="0"/>
              <a:t> was manually </a:t>
            </a:r>
            <a:r>
              <a:rPr lang="en-US" baseline="0" dirty="0" err="1"/>
              <a:t>parametrized</a:t>
            </a:r>
            <a:r>
              <a:rPr lang="en-US" baseline="0" dirty="0"/>
              <a:t> with atom types thought up by chemical experts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more precise</a:t>
            </a:r>
            <a:r>
              <a:rPr lang="en-US" baseline="0" dirty="0"/>
              <a:t> of why it hasn’t </a:t>
            </a:r>
            <a:r>
              <a:rPr lang="en-US" baseline="0" dirty="0" smtClean="0"/>
              <a:t>changed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Last bullet point is separate thesis</a:t>
            </a:r>
          </a:p>
          <a:p>
            <a:r>
              <a:rPr lang="en-US" baseline="0" dirty="0" smtClean="0"/>
              <a:t>Start it on separate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 a little more precise on why not changing</a:t>
            </a:r>
          </a:p>
          <a:p>
            <a:r>
              <a:rPr lang="en-US" baseline="0" dirty="0" smtClean="0"/>
              <a:t>Need to change everything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4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2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3200" dirty="0" smtClean="0"/>
              <a:t>Using </a:t>
            </a:r>
            <a:r>
              <a:rPr lang="en-US" sz="3200" dirty="0"/>
              <a:t>hypothesized parameter set, we simulate the evidence to, in combination with uncertainty in evidence, assess the “likelihood” function </a:t>
            </a:r>
            <a:endParaRPr lang="en-US" sz="3200" dirty="0" smtClean="0"/>
          </a:p>
          <a:p>
            <a:pPr marL="742950" lvl="2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3200" dirty="0" smtClean="0"/>
              <a:t>Bayesian </a:t>
            </a:r>
            <a:r>
              <a:rPr lang="en-US" sz="3200" dirty="0"/>
              <a:t>inference can utilize an </a:t>
            </a:r>
            <a:r>
              <a:rPr lang="en-US" sz="3200" dirty="0" err="1"/>
              <a:t>informationless</a:t>
            </a:r>
            <a:r>
              <a:rPr lang="en-US" sz="3200" dirty="0"/>
              <a:t> prior or the previous posterior to “update” the inference (“posterior”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“pr</a:t>
            </a:r>
            <a:r>
              <a:rPr lang="en-US" sz="3200" dirty="0">
                <a:sym typeface="Wingdings" panose="05000000000000000000" pitchFamily="2" charset="2"/>
              </a:rPr>
              <a:t>ior</a:t>
            </a:r>
            <a:r>
              <a:rPr lang="en-US" sz="3200" dirty="0" smtClean="0">
                <a:sym typeface="Wingdings" panose="05000000000000000000" pitchFamily="2" charset="2"/>
              </a:rPr>
              <a:t>”)</a:t>
            </a:r>
          </a:p>
          <a:p>
            <a:pPr marL="742950" lvl="2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3200" dirty="0" smtClean="0"/>
              <a:t>Sample </a:t>
            </a:r>
            <a:r>
              <a:rPr lang="en-US" sz="3200" dirty="0"/>
              <a:t>posterior to determine families of parameter sets based on their relative probability (process easily iterated to improve consistency of </a:t>
            </a:r>
            <a:r>
              <a:rPr lang="en-US" sz="3200" dirty="0" smtClean="0"/>
              <a:t>hypothesis</a:t>
            </a:r>
          </a:p>
          <a:p>
            <a:pPr marL="228600" lvl="2" indent="0">
              <a:spcBef>
                <a:spcPts val="1000"/>
              </a:spcBef>
              <a:buFont typeface="+mj-lt"/>
              <a:buNone/>
            </a:pPr>
            <a:endParaRPr lang="en-US" sz="3200" dirty="0" smtClean="0">
              <a:sym typeface="Wingdings" panose="05000000000000000000" pitchFamily="2" charset="2"/>
            </a:endParaRPr>
          </a:p>
          <a:p>
            <a:pPr marL="228600" lvl="2" indent="0">
              <a:spcBef>
                <a:spcPts val="1000"/>
              </a:spcBef>
              <a:buFont typeface="+mj-lt"/>
              <a:buNone/>
            </a:pPr>
            <a:r>
              <a:rPr lang="en-US" sz="3200" dirty="0" smtClean="0">
                <a:sym typeface="Wingdings" panose="05000000000000000000" pitchFamily="2" charset="2"/>
              </a:rPr>
              <a:t>Make</a:t>
            </a:r>
            <a:r>
              <a:rPr lang="en-US" sz="3200" baseline="0" dirty="0" smtClean="0">
                <a:sym typeface="Wingdings" panose="05000000000000000000" pitchFamily="2" charset="2"/>
              </a:rPr>
              <a:t> sure keywords are consistent</a:t>
            </a:r>
          </a:p>
          <a:p>
            <a:pPr marL="228600" lvl="2" indent="0">
              <a:spcBef>
                <a:spcPts val="1000"/>
              </a:spcBef>
              <a:buFont typeface="+mj-lt"/>
              <a:buNone/>
            </a:pPr>
            <a:r>
              <a:rPr lang="en-US" sz="3200" baseline="0" dirty="0" smtClean="0">
                <a:sym typeface="Wingdings" panose="05000000000000000000" pitchFamily="2" charset="2"/>
              </a:rPr>
              <a:t>Say same thing as previous in terms of experimental data provided</a:t>
            </a:r>
          </a:p>
          <a:p>
            <a:pPr marL="228600" lvl="2" indent="0">
              <a:spcBef>
                <a:spcPts val="1000"/>
              </a:spcBef>
              <a:buFont typeface="+mj-lt"/>
              <a:buNone/>
            </a:pPr>
            <a:endParaRPr lang="en-US" sz="3200" dirty="0" smtClean="0">
              <a:sym typeface="Wingdings" panose="05000000000000000000" pitchFamily="2" charset="2"/>
            </a:endParaRPr>
          </a:p>
          <a:p>
            <a:pPr marL="228600" lvl="2" indent="0">
              <a:spcBef>
                <a:spcPts val="1000"/>
              </a:spcBef>
              <a:buFont typeface="+mj-lt"/>
              <a:buNone/>
            </a:pPr>
            <a:endParaRPr lang="en-US" sz="3200" dirty="0" smtClean="0">
              <a:sym typeface="Wingdings" panose="05000000000000000000" pitchFamily="2" charset="2"/>
            </a:endParaRPr>
          </a:p>
          <a:p>
            <a:pPr marL="228600" lvl="2" indent="0">
              <a:spcBef>
                <a:spcPts val="1000"/>
              </a:spcBef>
              <a:buFont typeface="+mj-lt"/>
              <a:buNone/>
            </a:pPr>
            <a:r>
              <a:rPr lang="en-US" sz="3200" dirty="0" smtClean="0">
                <a:sym typeface="Wingdings" panose="05000000000000000000" pitchFamily="2" charset="2"/>
              </a:rPr>
              <a:t>Better figures</a:t>
            </a:r>
          </a:p>
          <a:p>
            <a:pPr marL="228600" lvl="2" indent="0">
              <a:spcBef>
                <a:spcPts val="1000"/>
              </a:spcBef>
              <a:buFont typeface="+mj-lt"/>
              <a:buNone/>
            </a:pPr>
            <a:r>
              <a:rPr lang="en-US" sz="3200" dirty="0" smtClean="0">
                <a:sym typeface="Wingdings" panose="05000000000000000000" pitchFamily="2" charset="2"/>
              </a:rPr>
              <a:t>Sum up</a:t>
            </a:r>
            <a:r>
              <a:rPr lang="en-US" sz="3200" baseline="0" dirty="0" smtClean="0">
                <a:sym typeface="Wingdings" panose="05000000000000000000" pitchFamily="2" charset="2"/>
              </a:rPr>
              <a:t> everything more succinctly in the figure</a:t>
            </a:r>
            <a:endParaRPr lang="en-US" sz="320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E7691-A93E-264A-93A6-CD1131F7356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56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79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probability change depending on types</a:t>
            </a:r>
            <a:r>
              <a:rPr lang="en-US" baseline="0" dirty="0" smtClean="0"/>
              <a:t> of data we introduce?</a:t>
            </a:r>
          </a:p>
          <a:p>
            <a:r>
              <a:rPr lang="en-US" b="1" u="sng" baseline="0" dirty="0" smtClean="0"/>
              <a:t>Information loss</a:t>
            </a:r>
            <a:endParaRPr lang="en-US" b="0" u="none" baseline="0" dirty="0" smtClean="0"/>
          </a:p>
          <a:p>
            <a:r>
              <a:rPr lang="en-US" b="0" u="none" baseline="0" dirty="0" smtClean="0"/>
              <a:t>Might consider adding algorithm to explain sampling process</a:t>
            </a:r>
          </a:p>
          <a:p>
            <a:endParaRPr lang="en-US" b="0" u="none" baseline="0" dirty="0" smtClean="0"/>
          </a:p>
          <a:p>
            <a:r>
              <a:rPr lang="en-US" b="0" u="none" baseline="0" dirty="0" smtClean="0"/>
              <a:t>This posterior shows what range of parameters we really care to fit over </a:t>
            </a:r>
          </a:p>
          <a:p>
            <a:r>
              <a:rPr lang="en-US" b="0" u="none" baseline="0" dirty="0" smtClean="0"/>
              <a:t>(5-10 % change from evidence)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2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 by N for expectation</a:t>
            </a:r>
            <a:r>
              <a:rPr lang="en-US" baseline="0" dirty="0" smtClean="0"/>
              <a:t> calculations </a:t>
            </a:r>
            <a:r>
              <a:rPr lang="en-US" baseline="0" dirty="0" smtClean="0">
                <a:sym typeface="Wingdings" panose="05000000000000000000" pitchFamily="2" charset="2"/>
              </a:rPr>
              <a:t> uncertainty of single molecule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52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43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are observables</a:t>
            </a:r>
          </a:p>
          <a:p>
            <a:r>
              <a:rPr lang="en-US" baseline="0" dirty="0" smtClean="0"/>
              <a:t>Mean and spread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Separate slide on how we can tell if the </a:t>
            </a:r>
            <a:r>
              <a:rPr lang="en-US" baseline="0" dirty="0" err="1" smtClean="0"/>
              <a:t>bayesian</a:t>
            </a:r>
            <a:r>
              <a:rPr lang="en-US" baseline="0" dirty="0" smtClean="0"/>
              <a:t> process was successful</a:t>
            </a:r>
          </a:p>
          <a:p>
            <a:r>
              <a:rPr lang="en-US" baseline="0" dirty="0" err="1" smtClean="0"/>
              <a:t>Relabel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1FEE-2366-4C1C-99AE-1A261FEF94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31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231B-74E4-43AE-BFA0-778C2BFCA93C}" type="datetime1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D9D17-7C06-4A24-9593-A7BEFA18B2EE}" type="datetime1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5723F-555E-4099-B8CB-108C0B701ADF}" type="datetime1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 algn="ctr">
              <a:defRPr u="sng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C474-8498-43C4-B76F-64EFCAF83AC9}" type="datetime1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7DE59-3D6A-45D7-8BAF-660571494123}" type="datetime1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D2302-59D5-4E17-95A7-6396BECCB019}" type="datetime1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6377-B728-4FD3-AC33-EE684E37AF84}" type="datetime1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599A6-98AB-41A2-B7BA-07FA8B8561D4}" type="datetime1">
              <a:rPr lang="en-US" smtClean="0"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902A-983C-464D-8B12-DFBBB08F738B}" type="datetime1">
              <a:rPr lang="en-US" smtClean="0"/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BFE46-F8EF-4C3B-9676-C7B515F7B8D0}" type="datetime1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99B83-9C51-4867-82F5-7B90BE80436D}" type="datetime1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6CC38EF-19F5-4D52-811B-7DE89D5ACB59}" type="datetime1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E4924F-886A-4610-999F-C0CA8AC6BB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35175"/>
            <a:ext cx="7848600" cy="1927225"/>
          </a:xfrm>
        </p:spPr>
        <p:txBody>
          <a:bodyPr/>
          <a:lstStyle/>
          <a:p>
            <a:pPr algn="ctr"/>
            <a:r>
              <a:rPr lang="en-US" sz="4400" cap="none" dirty="0" smtClean="0"/>
              <a:t>Research Update: </a:t>
            </a:r>
            <a:r>
              <a:rPr lang="en-US" sz="4400" cap="none" dirty="0" err="1" smtClean="0"/>
              <a:t>Multifidelity</a:t>
            </a:r>
            <a:r>
              <a:rPr lang="en-US" sz="4400" cap="none" dirty="0" smtClean="0"/>
              <a:t> likelihood estimation and accelerated sampling for posteriors of force field parameters</a:t>
            </a:r>
            <a:endParaRPr lang="en-US" sz="44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114800"/>
            <a:ext cx="6400800" cy="1752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Bryce Manubay</a:t>
            </a:r>
          </a:p>
          <a:p>
            <a:pPr algn="ctr"/>
            <a:r>
              <a:rPr lang="en-US" dirty="0" smtClean="0"/>
              <a:t>Date: </a:t>
            </a:r>
            <a:r>
              <a:rPr lang="en-US" dirty="0" smtClean="0"/>
              <a:t>11/14/17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Calculation of the likelihood, specifically observables, is done at 3 levels of rigor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Highest level: direct calculation of observables from classical mechanics simulation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52700"/>
            <a:ext cx="5486400" cy="398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7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Calculation of the likelihood, specifically observables, is done at 3 levels of rigor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 level: estimation of observables at unknown parameter states from known states by MBAR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578100"/>
            <a:ext cx="5762625" cy="414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7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Calculation of the likelihood, specifically observables, is done at 3 levels of rigor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Lowest level: estimation of observables by surrogate models fit to simulated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017" y="2362200"/>
            <a:ext cx="595144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7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testing the </a:t>
            </a:r>
            <a:r>
              <a:rPr lang="en-US" dirty="0" err="1" smtClean="0"/>
              <a:t>multifidelity</a:t>
            </a:r>
            <a:r>
              <a:rPr lang="en-US" dirty="0" smtClean="0"/>
              <a:t> method by refitting a small number of LJ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parameters are we refitting?</a:t>
            </a:r>
          </a:p>
          <a:p>
            <a:pPr lvl="1"/>
            <a:r>
              <a:rPr lang="en-US" dirty="0" smtClean="0"/>
              <a:t>`epsilon` and `</a:t>
            </a:r>
            <a:r>
              <a:rPr lang="en-US" dirty="0" err="1" smtClean="0"/>
              <a:t>rmin_half</a:t>
            </a:r>
            <a:r>
              <a:rPr lang="en-US" dirty="0" smtClean="0"/>
              <a:t>` associated </a:t>
            </a:r>
            <a:r>
              <a:rPr lang="en-US" dirty="0"/>
              <a:t>with the </a:t>
            </a:r>
            <a:r>
              <a:rPr lang="en-US" dirty="0" smtClean="0"/>
              <a:t>[#</a:t>
            </a:r>
            <a:r>
              <a:rPr lang="en-US" dirty="0"/>
              <a:t>6X4:1] </a:t>
            </a:r>
            <a:r>
              <a:rPr lang="en-US" dirty="0" smtClean="0"/>
              <a:t>SMIRKS type to start with</a:t>
            </a:r>
          </a:p>
          <a:p>
            <a:r>
              <a:rPr lang="en-US" dirty="0" smtClean="0"/>
              <a:t>Which molecules are we using?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We’re verifying the method, so starting with just a single molecule</a:t>
            </a:r>
          </a:p>
          <a:p>
            <a:r>
              <a:rPr lang="en-US" dirty="0" smtClean="0"/>
              <a:t>What observables are we fitting to?</a:t>
            </a:r>
          </a:p>
          <a:p>
            <a:pPr lvl="1"/>
            <a:r>
              <a:rPr lang="en-US" dirty="0" smtClean="0"/>
              <a:t>Molar volume and residual heat capacity, where: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13</a:t>
            </a:fld>
            <a:endParaRPr lang="en-US"/>
          </a:p>
        </p:txBody>
      </p:sp>
      <p:pic>
        <p:nvPicPr>
          <p:cNvPr id="7172" name="Picture 4" descr="Image result for cyclohex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00400"/>
            <a:ext cx="1295400" cy="140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975350"/>
            <a:ext cx="3038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51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reliability of MBAR estimates is correlated to the effective sample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</a:t>
            </a:r>
            <a:r>
              <a:rPr lang="en-US" dirty="0" smtClean="0"/>
              <a:t>ffective </a:t>
            </a:r>
            <a:r>
              <a:rPr lang="en-US" dirty="0"/>
              <a:t>sample number </a:t>
            </a:r>
            <a:r>
              <a:rPr lang="en-US" dirty="0" smtClean="0"/>
              <a:t>is, essentially</a:t>
            </a:r>
            <a:r>
              <a:rPr lang="en-US" dirty="0"/>
              <a:t>, an estimate of how many samples are contributing to the average at </a:t>
            </a:r>
            <a:r>
              <a:rPr lang="en-US" dirty="0" smtClean="0"/>
              <a:t>a given state and is given by: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Work by a collaborator at NIST suggests that with an </a:t>
            </a:r>
            <a:r>
              <a:rPr lang="en-US" dirty="0" err="1" smtClean="0"/>
              <a:t>N_eff</a:t>
            </a:r>
            <a:r>
              <a:rPr lang="en-US" dirty="0" smtClean="0"/>
              <a:t> &gt; ~50, predictions from MBAR have good parity to calculations made with full MD</a:t>
            </a:r>
          </a:p>
          <a:p>
            <a:pPr lvl="1"/>
            <a:r>
              <a:rPr lang="en-US" dirty="0" smtClean="0"/>
              <a:t>Running simulations to construct parity and deviation plots to confirm for my own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14</a:t>
            </a:fld>
            <a:endParaRPr 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688141"/>
            <a:ext cx="3143250" cy="2007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94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MBAR estimates of uncertainty are not reliable when compared to bootstrapping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15</a:t>
            </a:fld>
            <a:endParaRPr lang="en-US"/>
          </a:p>
        </p:txBody>
      </p:sp>
      <p:pic>
        <p:nvPicPr>
          <p:cNvPr id="5122" name="Picture 2" descr="C:\Users\Bryce Manubay\Desktop\UCB\Shirts Group\Presentations\Research_update_11-14-17\c_p_expec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5943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 White contours show number of effective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MBAR estimates of uncertainty are not reliable when compared to bootstrapping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C:\Users\Bryce Manubay\Desktop\UCB\Shirts Group\Presentations\Research_update_11-14-17\c_p_boo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5943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 White contours show number of effective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MBAR estimates of uncertainty are not reliable when compared to bootstrapping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17</a:t>
            </a:fld>
            <a:endParaRPr lang="en-US"/>
          </a:p>
        </p:txBody>
      </p:sp>
      <p:pic>
        <p:nvPicPr>
          <p:cNvPr id="6146" name="Picture 2" descr="C:\Users\Bryce Manubay\Desktop\UCB\Shirts Group\Presentations\Research_update_11-14-17\vol_expec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5943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 White contours show number of effective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MBAR estimates of uncertainty are not reliable when compared to bootstrapping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18</a:t>
            </a:fld>
            <a:endParaRPr lang="en-US"/>
          </a:p>
        </p:txBody>
      </p:sp>
      <p:pic>
        <p:nvPicPr>
          <p:cNvPr id="4099" name="Picture 3" descr="C:\Users\Bryce Manubay\Desktop\UCB\Shirts Group\Presentations\Research_update_11-14-17\vol_boo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5943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 White contours show number of effective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3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dirty="0" smtClean="0"/>
              <a:t>xpectation and bootstrap calculations of uncertainty are strong functions of </a:t>
            </a:r>
            <a:r>
              <a:rPr lang="en-US" dirty="0" err="1" smtClean="0"/>
              <a:t>N_eff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19</a:t>
            </a:fld>
            <a:endParaRPr lang="en-US"/>
          </a:p>
        </p:txBody>
      </p:sp>
      <p:pic>
        <p:nvPicPr>
          <p:cNvPr id="8194" name="Picture 2" descr="C:\Users\Bryce Manubay\Desktop\UCB\Shirts Group\Presentations\Research_update_11-14-17\dCp_vs_neff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315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force fields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Force fields </a:t>
            </a:r>
            <a:r>
              <a:rPr lang="en-US" sz="2800" dirty="0" smtClean="0"/>
              <a:t>give </a:t>
            </a:r>
            <a:r>
              <a:rPr lang="en-US" sz="2800" dirty="0"/>
              <a:t>the potential </a:t>
            </a:r>
            <a:r>
              <a:rPr lang="en-US" sz="2800" dirty="0" smtClean="0"/>
              <a:t>energy of a spatial configuration</a:t>
            </a:r>
            <a:endParaRPr lang="en-US" sz="2800" dirty="0"/>
          </a:p>
          <a:p>
            <a:r>
              <a:rPr lang="en-US" sz="2800" dirty="0"/>
              <a:t>Generally 3 major parts:</a:t>
            </a:r>
          </a:p>
          <a:p>
            <a:pPr lvl="1"/>
            <a:r>
              <a:rPr lang="en-US" sz="2400" dirty="0"/>
              <a:t>Functional form: equations for calculating potential energy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</a:t>
            </a:fld>
            <a:endParaRPr lang="en-US"/>
          </a:p>
        </p:txBody>
      </p:sp>
      <p:cxnSp>
        <p:nvCxnSpPr>
          <p:cNvPr id="11" name="Straight Connector 10"/>
          <p:cNvCxnSpPr>
            <a:stCxn id="10" idx="2"/>
          </p:cNvCxnSpPr>
          <p:nvPr/>
        </p:nvCxnSpPr>
        <p:spPr>
          <a:xfrm>
            <a:off x="3990704" y="3832315"/>
            <a:ext cx="1629449" cy="505216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15000" y="4107571"/>
            <a:ext cx="137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3460840"/>
            <a:ext cx="28003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Bryce Manubay\Desktop\UCB\Shirts Group\open-forcefield-data-master\368px-Glucosamine_Structural_Formulae_V.1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78" y="4187089"/>
            <a:ext cx="3505200" cy="255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829051" y="3460840"/>
            <a:ext cx="323306" cy="37147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52852" y="3460840"/>
            <a:ext cx="328748" cy="371476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22379" y="3877610"/>
            <a:ext cx="697774" cy="45992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48906" y="5486400"/>
            <a:ext cx="323850" cy="329837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66591" y="581623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 types</a:t>
            </a:r>
          </a:p>
        </p:txBody>
      </p:sp>
      <p:cxnSp>
        <p:nvCxnSpPr>
          <p:cNvPr id="8" name="Straight Connector 7"/>
          <p:cNvCxnSpPr>
            <a:stCxn id="6" idx="2"/>
          </p:cNvCxnSpPr>
          <p:nvPr/>
        </p:nvCxnSpPr>
        <p:spPr>
          <a:xfrm>
            <a:off x="4010831" y="5816237"/>
            <a:ext cx="1955760" cy="184449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496078" y="5202300"/>
            <a:ext cx="323850" cy="247379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30" idx="2"/>
          </p:cNvCxnSpPr>
          <p:nvPr/>
        </p:nvCxnSpPr>
        <p:spPr>
          <a:xfrm>
            <a:off x="3658003" y="5449679"/>
            <a:ext cx="2308588" cy="551007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6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 animBg="1"/>
      <p:bldP spid="16" grpId="0" animBg="1"/>
      <p:bldP spid="6" grpId="0" animBg="1"/>
      <p:bldP spid="12" grpId="0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 and bootstrap calculations of uncertainty are strong functions of </a:t>
            </a:r>
            <a:r>
              <a:rPr lang="en-US" dirty="0" err="1"/>
              <a:t>N_eff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20</a:t>
            </a:fld>
            <a:endParaRPr lang="en-US"/>
          </a:p>
        </p:txBody>
      </p:sp>
      <p:pic>
        <p:nvPicPr>
          <p:cNvPr id="9218" name="Picture 2" descr="C:\Users\Bryce Manubay\Desktop\UCB\Shirts Group\Presentations\Research_update_11-14-17\dCp_boot_vs_neff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315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57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 and bootstrap calculations of uncertainty are strong functions of </a:t>
            </a:r>
            <a:r>
              <a:rPr lang="en-US" dirty="0" err="1"/>
              <a:t>N_eff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21</a:t>
            </a:fld>
            <a:endParaRPr lang="en-US"/>
          </a:p>
        </p:txBody>
      </p:sp>
      <p:pic>
        <p:nvPicPr>
          <p:cNvPr id="10242" name="Picture 2" descr="C:\Users\Bryce Manubay\Desktop\UCB\Shirts Group\Presentations\Research_update_11-14-17\dvol_vs_neff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315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4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Expectation and bootstrap calculations of uncertainty are strong functions of </a:t>
            </a:r>
            <a:r>
              <a:rPr lang="en-US" dirty="0" err="1"/>
              <a:t>N_eff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22</a:t>
            </a:fld>
            <a:endParaRPr lang="en-US"/>
          </a:p>
        </p:txBody>
      </p:sp>
      <p:pic>
        <p:nvPicPr>
          <p:cNvPr id="11266" name="Picture 2" descr="C:\Users\Bryce Manubay\Desktop\UCB\Shirts Group\Presentations\Research_update_11-14-17\dvol_boot_vs_neff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315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make accurate, multidimensional models with </a:t>
            </a:r>
            <a:r>
              <a:rPr lang="en-US" dirty="0" err="1" smtClean="0"/>
              <a:t>gaussian</a:t>
            </a:r>
            <a:r>
              <a:rPr lang="en-US" dirty="0" smtClean="0"/>
              <a:t> process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GP (or </a:t>
                </a:r>
                <a:r>
                  <a:rPr lang="en-US" dirty="0" err="1" smtClean="0"/>
                  <a:t>kriging</a:t>
                </a:r>
                <a:r>
                  <a:rPr lang="en-US" dirty="0" smtClean="0"/>
                  <a:t>) regression takes the form: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𝑍</m:t>
                        </m:r>
                      </m:e>
                    </m:acc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the estimator of observable Z at state point x</a:t>
                </a:r>
                <a:r>
                  <a:rPr lang="en-US" baseline="-25000" dirty="0" smtClean="0"/>
                  <a:t>0</a:t>
                </a:r>
                <a:r>
                  <a:rPr lang="en-US" dirty="0"/>
                  <a:t> </a:t>
                </a:r>
                <a:r>
                  <a:rPr lang="en-US" dirty="0" smtClean="0"/>
                  <a:t>given by N observations of Z at state points {x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…, </a:t>
                </a:r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N</a:t>
                </a:r>
                <a:r>
                  <a:rPr lang="en-US" dirty="0" smtClean="0"/>
                  <a:t>} and weight matrix W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23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7" y="2057400"/>
            <a:ext cx="42005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54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GP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 is given by the following system of equations: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weights reflect the structural closeness of </a:t>
            </a:r>
            <a:r>
              <a:rPr lang="en-US" dirty="0" smtClean="0"/>
              <a:t>samples </a:t>
            </a:r>
            <a:r>
              <a:rPr lang="en-US" dirty="0"/>
              <a:t>to the estimation location and have a desegregating effect, to </a:t>
            </a:r>
            <a:r>
              <a:rPr lang="en-US" dirty="0" smtClean="0"/>
              <a:t>avoid bias </a:t>
            </a:r>
            <a:r>
              <a:rPr lang="en-US" dirty="0"/>
              <a:t>caused by sample clustering</a:t>
            </a:r>
          </a:p>
          <a:p>
            <a:r>
              <a:rPr lang="en-US" dirty="0" smtClean="0"/>
              <a:t>A collaborator at MSKCC has a lot of expertise on GP regression and we’re currently working to prototype the </a:t>
            </a:r>
            <a:r>
              <a:rPr lang="en-US" dirty="0" err="1" smtClean="0"/>
              <a:t>multifidelity</a:t>
            </a:r>
            <a:r>
              <a:rPr lang="en-US" dirty="0" smtClean="0"/>
              <a:t> sampling process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8629650" cy="104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54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19700" y="3124200"/>
            <a:ext cx="44196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000" dirty="0" smtClean="0"/>
          </a:p>
          <a:p>
            <a:r>
              <a:rPr lang="en-US" sz="2000" dirty="0" smtClean="0"/>
              <a:t>Special </a:t>
            </a:r>
            <a:r>
              <a:rPr lang="en-US" sz="2000" dirty="0"/>
              <a:t>thanks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Chodera</a:t>
            </a:r>
            <a:r>
              <a:rPr lang="en-US" sz="2000" dirty="0"/>
              <a:t> Group @ MSKCC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Mobley Group @ UCI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Chris </a:t>
            </a:r>
            <a:r>
              <a:rPr lang="en-US" sz="2000" dirty="0" err="1"/>
              <a:t>Bayly</a:t>
            </a:r>
            <a:r>
              <a:rPr lang="en-US" sz="2000" dirty="0"/>
              <a:t> @ </a:t>
            </a:r>
            <a:r>
              <a:rPr lang="en-US" sz="2000" dirty="0" err="1"/>
              <a:t>OpenEye</a:t>
            </a:r>
            <a:r>
              <a:rPr lang="en-US" sz="2000" dirty="0"/>
              <a:t> </a:t>
            </a:r>
            <a:r>
              <a:rPr lang="en-US" sz="2000" dirty="0" smtClean="0"/>
              <a:t>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rest of the </a:t>
            </a:r>
            <a:r>
              <a:rPr lang="en-US" sz="2000" dirty="0" err="1" smtClean="0"/>
              <a:t>OpenFF</a:t>
            </a:r>
            <a:r>
              <a:rPr lang="en-US" sz="2000" dirty="0" smtClean="0"/>
              <a:t> consortium</a:t>
            </a:r>
            <a:endParaRPr lang="en-US" sz="2000" dirty="0"/>
          </a:p>
        </p:txBody>
      </p:sp>
      <p:pic>
        <p:nvPicPr>
          <p:cNvPr id="1026" name="Picture 2" descr="C:\Users\Bryce Manubay\Downloads\DSC_06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800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14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models can be constructed using observable data calculated with MBAR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4604464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70" y="1828800"/>
            <a:ext cx="458663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105400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MBAR results give an at least qualitatively similar fit (I haven’t gotten around to testing them while sampling yet)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Note that the models just need to be good enough to bring us close to the “interesting regions” of our posterior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22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use the locally accurate surrogate models to find high probability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Use those surrogate models in the MCMC in order to perform Bayesian inference</a:t>
            </a:r>
          </a:p>
          <a:p>
            <a:pPr lvl="1"/>
            <a:r>
              <a:rPr lang="en-US" sz="2800" dirty="0"/>
              <a:t>Once sampling has converged for the initial model, perform another simulation, make a new model and repeat until the state is </a:t>
            </a:r>
            <a:r>
              <a:rPr lang="en-US" sz="2800" dirty="0" smtClean="0"/>
              <a:t>stationary</a:t>
            </a:r>
          </a:p>
          <a:p>
            <a:pPr lvl="2"/>
            <a:r>
              <a:rPr lang="en-US" sz="2600" b="1" dirty="0" smtClean="0"/>
              <a:t>Have a few loose, mostly heuristic, ideas to see if sampling has converged, but would love some suggestions!!!</a:t>
            </a:r>
            <a:endParaRPr lang="en-US" sz="26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6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Fitting to potential of mean force could be usable for torsion observables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323"/>
            <a:ext cx="82296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Smooth histogram of torsion angles using a KDE and </a:t>
            </a:r>
            <a:r>
              <a:rPr lang="en-US" dirty="0" err="1" smtClean="0"/>
              <a:t>calcluate</a:t>
            </a:r>
            <a:r>
              <a:rPr lang="en-US" dirty="0" smtClean="0"/>
              <a:t> the PMF using that KDE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ake LLS fit of the </a:t>
            </a:r>
            <a:r>
              <a:rPr lang="en-US" dirty="0"/>
              <a:t>F</a:t>
            </a:r>
            <a:r>
              <a:rPr lang="en-US" dirty="0" smtClean="0"/>
              <a:t>ourier series in order to get out coefficients (to be observables)</a:t>
            </a:r>
          </a:p>
          <a:p>
            <a:r>
              <a:rPr lang="en-US" dirty="0" smtClean="0"/>
              <a:t>Coefficients were found to be uncorrelated (which will help keep likelihood evaluation simple)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343400" cy="314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MFfitFouri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1924050"/>
            <a:ext cx="426719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0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 bond j-couplings as observable to constrain dihedral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physically motivated than what we had previously been thinking</a:t>
            </a:r>
          </a:p>
          <a:p>
            <a:r>
              <a:rPr lang="en-US" dirty="0" smtClean="0"/>
              <a:t>Something that can be carried over to next parameterization project (general liquid organics, neat and mixtures)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7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Current force field parameterization is inefficient and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Force field parameterization methods often require human intervention to optimize </a:t>
            </a:r>
          </a:p>
          <a:p>
            <a:pPr lvl="1"/>
            <a:r>
              <a:rPr lang="en-US" dirty="0"/>
              <a:t>Ex: Amber </a:t>
            </a:r>
            <a:r>
              <a:rPr lang="en-US" i="1" dirty="0" smtClean="0"/>
              <a:t>parm94</a:t>
            </a:r>
            <a:endParaRPr lang="en-US" baseline="30000" dirty="0"/>
          </a:p>
          <a:p>
            <a:pPr lvl="2"/>
            <a:r>
              <a:rPr lang="en-US" dirty="0"/>
              <a:t>Manually parameterized</a:t>
            </a:r>
          </a:p>
          <a:p>
            <a:pPr lvl="2"/>
            <a:r>
              <a:rPr lang="en-US" dirty="0"/>
              <a:t>Atom types selected by expert chemists</a:t>
            </a:r>
          </a:p>
          <a:p>
            <a:r>
              <a:rPr lang="en-US" dirty="0"/>
              <a:t>Sophisticated methods still require human intervention</a:t>
            </a:r>
          </a:p>
          <a:p>
            <a:pPr lvl="1"/>
            <a:r>
              <a:rPr lang="en-US" dirty="0"/>
              <a:t>Ex: </a:t>
            </a:r>
            <a:r>
              <a:rPr lang="en-US" i="1" dirty="0" err="1" smtClean="0"/>
              <a:t>ForceBalance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</a:t>
            </a:fld>
            <a:endParaRPr lang="en-US"/>
          </a:p>
        </p:txBody>
      </p:sp>
      <p:pic>
        <p:nvPicPr>
          <p:cNvPr id="2058" name="Picture 10" descr="Image result for force balance lee ping w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18658"/>
            <a:ext cx="3962400" cy="30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" y="41910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Minimization of objective function still require human assigned weight for different kinds of fitting data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" y="632460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 smtClean="0"/>
              <a:t> Cornell et al. </a:t>
            </a:r>
            <a:r>
              <a:rPr lang="en-US" sz="1000" dirty="0"/>
              <a:t>J. Am. Chem. Soc., vol. 117, no. 19, pp. 5179–5197, </a:t>
            </a:r>
            <a:r>
              <a:rPr lang="en-US" sz="1000" dirty="0" smtClean="0"/>
              <a:t>1995</a:t>
            </a:r>
            <a:r>
              <a:rPr lang="en-US" sz="1000" dirty="0"/>
              <a:t>. </a:t>
            </a:r>
          </a:p>
          <a:p>
            <a:r>
              <a:rPr lang="en-US" sz="1000" baseline="30000" dirty="0" smtClean="0"/>
              <a:t>2</a:t>
            </a:r>
            <a:r>
              <a:rPr lang="en-US" sz="1000" dirty="0" smtClean="0"/>
              <a:t> Wang et al. </a:t>
            </a:r>
            <a:r>
              <a:rPr lang="en-US" sz="1000" dirty="0"/>
              <a:t>J. Phys. Chem. </a:t>
            </a:r>
            <a:r>
              <a:rPr lang="en-US" sz="1000" dirty="0" err="1"/>
              <a:t>Lett</a:t>
            </a:r>
            <a:r>
              <a:rPr lang="en-US" sz="1000" dirty="0"/>
              <a:t>., vol. 5, no. 11, pp. 1885–1891, </a:t>
            </a:r>
            <a:r>
              <a:rPr lang="en-US" sz="1000" dirty="0" smtClean="0"/>
              <a:t>2014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761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could be minimized by use of MBAR and surrogate modelling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Rather than simulating every proposed state, it may be possible to use both MBAR and surrogate modelling to accelerate sampling</a:t>
            </a:r>
          </a:p>
          <a:p>
            <a:endParaRPr lang="en-US" b="1" u="sng" dirty="0" smtClean="0"/>
          </a:p>
          <a:p>
            <a:r>
              <a:rPr lang="en-US" b="1" u="sng" dirty="0" smtClean="0"/>
              <a:t>Basic Idea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Simulate our initial state and calculate our observables</a:t>
            </a:r>
          </a:p>
          <a:p>
            <a:pPr lvl="1"/>
            <a:r>
              <a:rPr lang="en-US" dirty="0" smtClean="0"/>
              <a:t>Extend knowledge of observables in local parameter space and use that observable data to construct surrogate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9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MBAR may have limited applicability for property calculation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Found MBAR reweighted bond length averages have very little dependence on force constant</a:t>
            </a:r>
          </a:p>
          <a:p>
            <a:r>
              <a:rPr lang="en-US" dirty="0" smtClean="0"/>
              <a:t>Can make ~5% changes in bond length and still retain an accurate estimate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31</a:t>
            </a:fld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4714876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00200"/>
            <a:ext cx="462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59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Bond length variance has a surprisingly strong dependence on x</a:t>
            </a:r>
            <a:r>
              <a:rPr lang="en-US" baseline="-25000" dirty="0" smtClean="0"/>
              <a:t>0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MBAR reweighted bond length variance has a similar dependence on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bond</a:t>
            </a:r>
            <a:r>
              <a:rPr lang="en-US" dirty="0" smtClean="0"/>
              <a:t> as the simulated equivalent</a:t>
            </a:r>
          </a:p>
          <a:p>
            <a:r>
              <a:rPr lang="en-US" dirty="0" smtClean="0"/>
              <a:t>There is a surprisingly strong dependence on x</a:t>
            </a:r>
            <a:r>
              <a:rPr lang="en-US" baseline="-25000" dirty="0" smtClean="0"/>
              <a:t>0</a:t>
            </a:r>
            <a:r>
              <a:rPr lang="en-US" dirty="0" smtClean="0"/>
              <a:t> such that we can only make ~0.5% changes in x</a:t>
            </a:r>
            <a:r>
              <a:rPr lang="en-US" baseline="-25000" dirty="0" smtClean="0"/>
              <a:t>0</a:t>
            </a:r>
            <a:r>
              <a:rPr lang="en-US" dirty="0" smtClean="0"/>
              <a:t> and retain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32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625600"/>
            <a:ext cx="4610100" cy="332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5600"/>
            <a:ext cx="4572000" cy="332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01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heoretical models made by dimensional analysis of force field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theoretical models can be made by making a dimensional analysis of force field parameters</a:t>
            </a:r>
          </a:p>
          <a:p>
            <a:r>
              <a:rPr lang="en-US" dirty="0" smtClean="0"/>
              <a:t>Observe the equilibrium bond length has units of angstroms</a:t>
            </a:r>
          </a:p>
          <a:p>
            <a:r>
              <a:rPr lang="en-US" dirty="0" smtClean="0"/>
              <a:t>A simple transformation of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bond</a:t>
            </a:r>
            <a:r>
              <a:rPr lang="en-US" dirty="0" smtClean="0"/>
              <a:t> brings about k*</a:t>
            </a:r>
            <a:r>
              <a:rPr lang="en-US" baseline="-25000" dirty="0" smtClean="0"/>
              <a:t>bond</a:t>
            </a:r>
            <a:r>
              <a:rPr lang="en-US" dirty="0" smtClean="0"/>
              <a:t> which has units of angstroms as well 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04" y="4408824"/>
            <a:ext cx="3241675" cy="115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648201"/>
            <a:ext cx="2693330" cy="65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48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model forms should we be using for the surrogates?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simple surrogate models, up to a quadratic polynomial surface, are being tested</a:t>
            </a:r>
          </a:p>
          <a:p>
            <a:pPr marL="0" indent="0">
              <a:buNone/>
            </a:pPr>
            <a:r>
              <a:rPr lang="en-US" b="1" u="sng" dirty="0" smtClean="0"/>
              <a:t>Two parameter linear model</a:t>
            </a:r>
            <a:endParaRPr lang="en-US" dirty="0" smtClean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 smtClean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 smtClean="0"/>
              <a:t>Linear model with intercept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34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3022600"/>
            <a:ext cx="4724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724400"/>
            <a:ext cx="52768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5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model forms should we be using for the surrogates?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Linear model with intercept and cross-term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 smtClean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 smtClean="0"/>
              <a:t>Quadratic polynomial surface model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35</a:t>
            </a:fld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71723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8600"/>
            <a:ext cx="76104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35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single molecule simulations to parameterize to and test Bayesian machinery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54413"/>
            <a:ext cx="7886700" cy="48273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Test:</a:t>
            </a:r>
          </a:p>
          <a:p>
            <a:pPr marL="274320" lvl="1" indent="0">
              <a:buNone/>
            </a:pPr>
            <a:r>
              <a:rPr lang="en-US" dirty="0" smtClean="0"/>
              <a:t>1.    Parameters </a:t>
            </a:r>
            <a:r>
              <a:rPr lang="el-GR" dirty="0" smtClean="0"/>
              <a:t>θ</a:t>
            </a:r>
            <a:r>
              <a:rPr lang="en-US" dirty="0" smtClean="0"/>
              <a:t> produce bond, angle and torsion evidence</a:t>
            </a:r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731520" lvl="1" indent="-457200">
              <a:buFont typeface="+mj-lt"/>
              <a:buAutoNum type="arabicPeriod"/>
            </a:pP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   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2.     Evidence:</a:t>
            </a:r>
          </a:p>
          <a:p>
            <a:pPr lvl="2"/>
            <a:r>
              <a:rPr lang="en-US" dirty="0" smtClean="0"/>
              <a:t>Bonds and angles:</a:t>
            </a:r>
          </a:p>
          <a:p>
            <a:pPr lvl="3"/>
            <a:r>
              <a:rPr lang="en-US" dirty="0" smtClean="0"/>
              <a:t>Distribution means</a:t>
            </a:r>
          </a:p>
          <a:p>
            <a:pPr lvl="3"/>
            <a:r>
              <a:rPr lang="en-US" dirty="0" smtClean="0"/>
              <a:t>Distribution variances</a:t>
            </a:r>
          </a:p>
          <a:p>
            <a:pPr marL="822960" lvl="3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36</a:t>
            </a:fld>
            <a:endParaRPr lang="en-US"/>
          </a:p>
        </p:txBody>
      </p:sp>
      <p:pic>
        <p:nvPicPr>
          <p:cNvPr id="32770" name="Picture 2" descr="sample_bond_AlkEthOH_r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2810518"/>
            <a:ext cx="3454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92562" y="2667000"/>
            <a:ext cx="368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AutoShape 4" descr="sample_angle_AlkEthOH_r5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774" name="Picture 6" descr="sample_angle_AlkEthOH_r5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2810518"/>
            <a:ext cx="345033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7600" y="5152382"/>
            <a:ext cx="3467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             1.0                            1.1                               1.2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                        Bond Length (angstroms)</a:t>
            </a:r>
            <a:endParaRPr lang="en-US" sz="900" dirty="0"/>
          </a:p>
        </p:txBody>
      </p:sp>
      <p:sp>
        <p:nvSpPr>
          <p:cNvPr id="12" name="TextBox 11"/>
          <p:cNvSpPr txBox="1"/>
          <p:nvPr/>
        </p:nvSpPr>
        <p:spPr>
          <a:xfrm>
            <a:off x="4724400" y="5152382"/>
            <a:ext cx="3467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             1.6                            1.7                               1.8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                                Bond Angle (radians)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42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will use single molecule simulations to parameterize to and test Bayesian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machinery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Torsions:</a:t>
            </a:r>
          </a:p>
          <a:p>
            <a:pPr lvl="2"/>
            <a:r>
              <a:rPr lang="en-US" dirty="0" smtClean="0"/>
              <a:t>A little more complicated</a:t>
            </a:r>
          </a:p>
          <a:p>
            <a:pPr lvl="2"/>
            <a:r>
              <a:rPr lang="en-US" dirty="0" smtClean="0"/>
              <a:t>Distributions not always Gaussian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3.    Perturb original parameters</a:t>
            </a:r>
          </a:p>
          <a:p>
            <a:pPr lvl="1"/>
            <a:r>
              <a:rPr lang="en-US" dirty="0" smtClean="0"/>
              <a:t>Change to new force field </a:t>
            </a:r>
            <a:r>
              <a:rPr lang="el-GR" dirty="0" smtClean="0"/>
              <a:t>θ</a:t>
            </a:r>
            <a:r>
              <a:rPr lang="en-US" dirty="0" smtClean="0"/>
              <a:t>*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4.    Recover </a:t>
            </a:r>
            <a:r>
              <a:rPr lang="en-US" dirty="0"/>
              <a:t>original force </a:t>
            </a:r>
            <a:r>
              <a:rPr lang="en-US" dirty="0" smtClean="0"/>
              <a:t>field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057400"/>
            <a:ext cx="4343400" cy="314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Cheaper, less accurate surrogate models can be constructed with fewer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previous, very good surrogate models were constructed from ~260 simulation points</a:t>
            </a:r>
          </a:p>
          <a:p>
            <a:r>
              <a:rPr lang="en-US" dirty="0" smtClean="0"/>
              <a:t>Can we use less accurate surrogate models, made from far fewer simulations, to accelerate posterior sampling?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3378153"/>
            <a:ext cx="4645484" cy="3319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377" y="3378153"/>
            <a:ext cx="4462623" cy="314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59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Surrogate models made from so few simulations points not accurate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tests of using these surrogates for MCMC sampling gives no results</a:t>
            </a:r>
          </a:p>
          <a:p>
            <a:r>
              <a:rPr lang="en-US" dirty="0" smtClean="0"/>
              <a:t>Using these surrogates often results in likelihood function values of 0 </a:t>
            </a:r>
          </a:p>
          <a:p>
            <a:pPr lvl="1"/>
            <a:r>
              <a:rPr lang="en-US" dirty="0" smtClean="0"/>
              <a:t>Meaning proposed moves never get accepted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 smtClean="0"/>
              <a:t>Thoughts on improvement</a:t>
            </a:r>
          </a:p>
          <a:p>
            <a:r>
              <a:rPr lang="en-US" dirty="0" smtClean="0"/>
              <a:t>Expand data to fit over using MBAR</a:t>
            </a:r>
          </a:p>
          <a:p>
            <a:r>
              <a:rPr lang="en-US" dirty="0" smtClean="0"/>
              <a:t>Increase number of simulated points to fit over (only used 5 different parameter states for the models on the previous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Functional forms are often not physically justified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8480"/>
            <a:ext cx="8229600" cy="4876800"/>
          </a:xfrm>
        </p:spPr>
        <p:txBody>
          <a:bodyPr/>
          <a:lstStyle/>
          <a:p>
            <a:r>
              <a:rPr lang="en-US" dirty="0"/>
              <a:t>Common functional forms of interactions are </a:t>
            </a:r>
            <a:r>
              <a:rPr lang="en-US" b="1" u="sng" dirty="0"/>
              <a:t>NOT</a:t>
            </a:r>
            <a:r>
              <a:rPr lang="en-US" dirty="0"/>
              <a:t> physically justified.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4</a:t>
            </a:fld>
            <a:endParaRPr 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325" y="2514600"/>
            <a:ext cx="3657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22"/>
          <p:cNvSpPr/>
          <p:nvPr/>
        </p:nvSpPr>
        <p:spPr>
          <a:xfrm>
            <a:off x="5110296" y="2381250"/>
            <a:ext cx="762000" cy="9906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5"/>
          </p:cNvCxnSpPr>
          <p:nvPr/>
        </p:nvCxnSpPr>
        <p:spPr>
          <a:xfrm>
            <a:off x="5760704" y="3226780"/>
            <a:ext cx="263992" cy="206553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879303" y="2381250"/>
            <a:ext cx="914400" cy="990600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850325" y="3330056"/>
            <a:ext cx="304800" cy="265364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062" y="359542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Approximates Pauli repulsion and scales with r</a:t>
            </a:r>
            <a:r>
              <a:rPr lang="en-US" baseline="30000" dirty="0"/>
              <a:t>-12</a:t>
            </a:r>
            <a:r>
              <a:rPr lang="en-US" dirty="0"/>
              <a:t> for efficiency of computing as (r</a:t>
            </a:r>
            <a:r>
              <a:rPr lang="en-US" baseline="30000" dirty="0"/>
              <a:t>-6</a:t>
            </a:r>
            <a:r>
              <a:rPr lang="en-US" dirty="0"/>
              <a:t>)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123175" y="35060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Attractive term physically motivated by the form of </a:t>
            </a:r>
            <a:r>
              <a:rPr lang="en-US" dirty="0" err="1"/>
              <a:t>VdW</a:t>
            </a:r>
            <a:r>
              <a:rPr lang="en-US" dirty="0"/>
              <a:t> and dispersion forces</a:t>
            </a:r>
          </a:p>
        </p:txBody>
      </p:sp>
    </p:spTree>
    <p:extLst>
      <p:ext uri="{BB962C8B-B14F-4D97-AF65-F5344CB8AC3E}">
        <p14:creationId xmlns:p14="http://schemas.microsoft.com/office/powerpoint/2010/main" val="79297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posterior of parameter probabilities can be sampled using MCMC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/>
              <a:t>Basic Algorithm:</a:t>
            </a:r>
            <a:endParaRPr lang="en-US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Gather evidence using original force field and then perform a set of simulations given a different set of force field parameter and a list of molecules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From these simulations, calculate the observables associated with the parameters being changed (i.e. if changing a bond SMIRKS type </a:t>
            </a:r>
            <a:r>
              <a:rPr lang="en-US" dirty="0" smtClean="0">
                <a:sym typeface="Wingdings" panose="05000000000000000000" pitchFamily="2" charset="2"/>
              </a:rPr>
              <a:t> bond length average and variance)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Propose a move in parameter space and compute those same set of observables at that new parameter state. We could do this by making a new simulation or constructing a surrogate model for O(</a:t>
            </a:r>
            <a:r>
              <a:rPr lang="el-GR" dirty="0" smtClean="0">
                <a:latin typeface="Calibri"/>
              </a:rPr>
              <a:t>ϴ</a:t>
            </a:r>
            <a:r>
              <a:rPr lang="en-US" dirty="0" smtClean="0"/>
              <a:t>)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Evaluate likelihood function using computed observables and previously gathered evidence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Accept or reject proposed move based on Metropolis-Hastings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1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sample from the posterior of force field parameters using MCMC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>
                <a:latin typeface="+mj-lt"/>
              </a:rPr>
              <a:t>MCMC Specifics:</a:t>
            </a:r>
            <a:endParaRPr lang="en-US" b="1" u="sng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Set initial parameters, </a:t>
            </a:r>
            <a:r>
              <a:rPr lang="el-GR" dirty="0" smtClean="0">
                <a:latin typeface="+mj-lt"/>
              </a:rPr>
              <a:t>ϴ</a:t>
            </a:r>
            <a:r>
              <a:rPr lang="en-US" baseline="-25000" dirty="0" err="1" smtClean="0">
                <a:latin typeface="+mj-lt"/>
              </a:rPr>
              <a:t>init</a:t>
            </a:r>
            <a:r>
              <a:rPr lang="en-US" dirty="0" smtClean="0">
                <a:latin typeface="+mj-lt"/>
              </a:rPr>
              <a:t>, and proposal width, </a:t>
            </a:r>
            <a:r>
              <a:rPr lang="en-US" dirty="0" err="1" smtClean="0">
                <a:latin typeface="+mj-lt"/>
              </a:rPr>
              <a:t>w</a:t>
            </a:r>
            <a:r>
              <a:rPr lang="en-US" baseline="-25000" dirty="0" err="1" smtClean="0">
                <a:latin typeface="+mj-lt"/>
              </a:rPr>
              <a:t>prop</a:t>
            </a:r>
            <a:endParaRPr lang="en-US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Set current parameters, </a:t>
            </a:r>
            <a:r>
              <a:rPr lang="el-GR" dirty="0" smtClean="0">
                <a:latin typeface="+mj-lt"/>
              </a:rPr>
              <a:t>ϴ</a:t>
            </a:r>
            <a:r>
              <a:rPr lang="en-US" baseline="-25000" dirty="0" err="1" smtClean="0">
                <a:latin typeface="+mj-lt"/>
              </a:rPr>
              <a:t>curr</a:t>
            </a:r>
            <a:r>
              <a:rPr lang="en-US" dirty="0" smtClean="0">
                <a:latin typeface="+mj-lt"/>
              </a:rPr>
              <a:t>, equal to </a:t>
            </a:r>
            <a:r>
              <a:rPr lang="el-GR" dirty="0">
                <a:latin typeface="+mj-lt"/>
              </a:rPr>
              <a:t>ϴ</a:t>
            </a:r>
            <a:r>
              <a:rPr lang="en-US" baseline="-25000" dirty="0" err="1" smtClean="0">
                <a:latin typeface="+mj-lt"/>
              </a:rPr>
              <a:t>init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andomly sample from N(</a:t>
            </a:r>
            <a:r>
              <a:rPr lang="el-GR" dirty="0">
                <a:latin typeface="+mj-lt"/>
              </a:rPr>
              <a:t>ϴ</a:t>
            </a:r>
            <a:r>
              <a:rPr lang="en-US" baseline="-25000" dirty="0" err="1" smtClean="0">
                <a:latin typeface="+mj-lt"/>
              </a:rPr>
              <a:t>curr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w</a:t>
            </a:r>
            <a:r>
              <a:rPr lang="en-US" baseline="-25000" dirty="0" err="1" smtClean="0">
                <a:latin typeface="+mj-lt"/>
              </a:rPr>
              <a:t>prop</a:t>
            </a:r>
            <a:r>
              <a:rPr lang="en-US" dirty="0" smtClean="0">
                <a:latin typeface="+mj-lt"/>
              </a:rPr>
              <a:t>) to generate a new proposed parameter state, </a:t>
            </a:r>
            <a:r>
              <a:rPr lang="el-GR" dirty="0" smtClean="0">
                <a:latin typeface="+mj-lt"/>
              </a:rPr>
              <a:t>ϴ</a:t>
            </a:r>
            <a:r>
              <a:rPr lang="en-US" baseline="-25000" dirty="0" smtClean="0">
                <a:latin typeface="+mj-lt"/>
              </a:rPr>
              <a:t>prop</a:t>
            </a:r>
            <a:endParaRPr lang="en-US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Calculate likelihood, L, and prior, P, probabilities for the current and proposed states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If (</a:t>
            </a:r>
            <a:r>
              <a:rPr lang="en-US" dirty="0" err="1" smtClean="0">
                <a:latin typeface="+mj-lt"/>
              </a:rPr>
              <a:t>L</a:t>
            </a:r>
            <a:r>
              <a:rPr lang="en-US" baseline="-25000" dirty="0" err="1" smtClean="0">
                <a:latin typeface="+mj-lt"/>
              </a:rPr>
              <a:t>curr</a:t>
            </a:r>
            <a:r>
              <a:rPr lang="en-US" dirty="0" smtClean="0">
                <a:latin typeface="+mj-lt"/>
              </a:rPr>
              <a:t> * </a:t>
            </a:r>
            <a:r>
              <a:rPr lang="en-US" dirty="0" err="1" smtClean="0">
                <a:latin typeface="+mj-lt"/>
              </a:rPr>
              <a:t>P</a:t>
            </a:r>
            <a:r>
              <a:rPr lang="en-US" baseline="-25000" dirty="0" err="1" smtClean="0">
                <a:latin typeface="+mj-lt"/>
              </a:rPr>
              <a:t>curr</a:t>
            </a:r>
            <a:r>
              <a:rPr lang="en-US" dirty="0" smtClean="0">
                <a:latin typeface="+mj-lt"/>
              </a:rPr>
              <a:t>)/(</a:t>
            </a:r>
            <a:r>
              <a:rPr lang="en-US" dirty="0" err="1" smtClean="0">
                <a:latin typeface="+mj-lt"/>
              </a:rPr>
              <a:t>L</a:t>
            </a:r>
            <a:r>
              <a:rPr lang="en-US" baseline="-25000" dirty="0" err="1" smtClean="0">
                <a:latin typeface="+mj-lt"/>
              </a:rPr>
              <a:t>prop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* </a:t>
            </a:r>
            <a:r>
              <a:rPr lang="en-US" dirty="0" err="1" smtClean="0">
                <a:latin typeface="+mj-lt"/>
              </a:rPr>
              <a:t>P</a:t>
            </a:r>
            <a:r>
              <a:rPr lang="en-US" baseline="-25000" dirty="0" err="1" smtClean="0">
                <a:latin typeface="+mj-lt"/>
              </a:rPr>
              <a:t>prop</a:t>
            </a:r>
            <a:r>
              <a:rPr lang="en-US" dirty="0" smtClean="0">
                <a:latin typeface="+mj-lt"/>
              </a:rPr>
              <a:t>) &gt; n ~ U(0,1), then we accept the proposed move, set </a:t>
            </a:r>
            <a:r>
              <a:rPr lang="el-GR" dirty="0">
                <a:latin typeface="+mj-lt"/>
              </a:rPr>
              <a:t>ϴ</a:t>
            </a:r>
            <a:r>
              <a:rPr lang="en-US" baseline="-25000" dirty="0" err="1" smtClean="0">
                <a:latin typeface="+mj-lt"/>
              </a:rPr>
              <a:t>curr</a:t>
            </a:r>
            <a:r>
              <a:rPr lang="en-US" baseline="-25000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= </a:t>
            </a:r>
            <a:r>
              <a:rPr lang="el-GR" dirty="0" smtClean="0">
                <a:latin typeface="+mj-lt"/>
              </a:rPr>
              <a:t>ϴ</a:t>
            </a:r>
            <a:r>
              <a:rPr lang="en-US" baseline="-25000" dirty="0" smtClean="0">
                <a:latin typeface="+mj-lt"/>
              </a:rPr>
              <a:t>prop</a:t>
            </a:r>
            <a:r>
              <a:rPr lang="en-US" dirty="0" smtClean="0">
                <a:latin typeface="+mj-lt"/>
              </a:rPr>
              <a:t> and return to step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1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Bayesian inference </a:t>
            </a:r>
            <a:r>
              <a:rPr lang="en-US" dirty="0" smtClean="0">
                <a:latin typeface="+mn-lt"/>
              </a:rPr>
              <a:t>to parameterize MD </a:t>
            </a:r>
            <a:r>
              <a:rPr lang="en-US" dirty="0">
                <a:latin typeface="+mn-lt"/>
              </a:rPr>
              <a:t>force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endParaRPr lang="en-US" sz="3200" dirty="0"/>
          </a:p>
          <a:p>
            <a:pPr marL="0" lvl="1" indent="0">
              <a:spcBef>
                <a:spcPts val="1000"/>
              </a:spcBef>
              <a:buNone/>
            </a:pPr>
            <a:endParaRPr lang="en-US" sz="3200" dirty="0"/>
          </a:p>
          <a:p>
            <a:pPr marL="0" lvl="1" indent="0">
              <a:spcBef>
                <a:spcPts val="1000"/>
              </a:spcBef>
              <a:buNone/>
            </a:pPr>
            <a:endParaRPr lang="en-US" sz="3200" dirty="0"/>
          </a:p>
          <a:p>
            <a:pPr marL="0" lvl="1" indent="0">
              <a:spcBef>
                <a:spcPts val="1000"/>
              </a:spcBef>
              <a:buNone/>
            </a:pPr>
            <a:endParaRPr lang="en-US" sz="3200" dirty="0"/>
          </a:p>
          <a:p>
            <a:pPr marL="45720" lvl="2" indent="0">
              <a:spcBef>
                <a:spcPts val="1000"/>
              </a:spcBef>
              <a:buNone/>
            </a:pPr>
            <a:endParaRPr lang="en-US" sz="3200" dirty="0"/>
          </a:p>
          <a:p>
            <a:pPr marL="228600" lvl="2">
              <a:spcBef>
                <a:spcPts val="1000"/>
              </a:spcBef>
            </a:pPr>
            <a:r>
              <a:rPr lang="en-US" sz="3200" dirty="0"/>
              <a:t>Appropriate models and associated parameters can be inferred from data</a:t>
            </a:r>
            <a:endParaRPr lang="en-US" sz="3200" dirty="0">
              <a:sym typeface="Wingdings" panose="05000000000000000000" pitchFamily="2" charset="2"/>
            </a:endParaRPr>
          </a:p>
          <a:p>
            <a:pPr marL="228600" lvl="2">
              <a:spcBef>
                <a:spcPts val="1000"/>
              </a:spcBef>
            </a:pPr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3087"/>
            <a:ext cx="9144001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4396" y="6477000"/>
            <a:ext cx="3788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>
                <a:solidFill>
                  <a:srgbClr val="292934"/>
                </a:solidFill>
              </a:rPr>
              <a:t>1</a:t>
            </a:r>
            <a:r>
              <a:rPr lang="en-US" sz="1200" dirty="0" smtClean="0">
                <a:solidFill>
                  <a:srgbClr val="292934"/>
                </a:solidFill>
              </a:rPr>
              <a:t> Shirts </a:t>
            </a:r>
            <a:r>
              <a:rPr lang="en-US" sz="1200" dirty="0">
                <a:solidFill>
                  <a:srgbClr val="292934"/>
                </a:solidFill>
              </a:rPr>
              <a:t>and </a:t>
            </a:r>
            <a:r>
              <a:rPr lang="en-US" sz="1200" dirty="0" err="1">
                <a:solidFill>
                  <a:srgbClr val="292934"/>
                </a:solidFill>
              </a:rPr>
              <a:t>Chodera</a:t>
            </a:r>
            <a:r>
              <a:rPr lang="en-US" sz="1200" dirty="0">
                <a:solidFill>
                  <a:srgbClr val="292934"/>
                </a:solidFill>
              </a:rPr>
              <a:t>, TPI 7609250, </a:t>
            </a:r>
            <a:r>
              <a:rPr lang="en-US" sz="1200" dirty="0" smtClean="0">
                <a:solidFill>
                  <a:srgbClr val="292934"/>
                </a:solidFill>
              </a:rPr>
              <a:t>2015.</a:t>
            </a:r>
            <a:endParaRPr lang="en-US" sz="1200" dirty="0">
              <a:solidFill>
                <a:srgbClr val="29293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0" y="3581399"/>
            <a:ext cx="2362200" cy="1081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05225"/>
            <a:ext cx="833434" cy="41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43699" y="4191000"/>
            <a:ext cx="2057400" cy="471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2" y="4140876"/>
            <a:ext cx="1514474" cy="48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700" y="1843087"/>
            <a:ext cx="2120900" cy="186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://cbio.bmt.tue.nl/pumma/uploads/Theory/bon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09" y="1647429"/>
            <a:ext cx="1610630" cy="109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cbio.bmt.tue.nl/pumma/uploads/Theory/angl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2755899"/>
            <a:ext cx="1911350" cy="9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Bryce Manubay\Desktop\UCB\Shirts Group\MS_bypass_manuscript\marg_posteriors_surr_gol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193" y="1843087"/>
            <a:ext cx="2692561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8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Posterior sampling requires repeated evaluation of a likelihood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dirty="0"/>
              <a:t>Likelihood function requires us to compute observables as a function of parameters we wish to </a:t>
            </a:r>
            <a:r>
              <a:rPr lang="en-US" dirty="0" smtClean="0"/>
              <a:t>sample</a:t>
            </a:r>
          </a:p>
          <a:p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/>
              <a:t>is an observable, </a:t>
            </a:r>
            <a:r>
              <a:rPr lang="el-GR" dirty="0" smtClean="0">
                <a:latin typeface="Calibri"/>
              </a:rPr>
              <a:t>ϴ</a:t>
            </a:r>
            <a:r>
              <a:rPr lang="en-US" baseline="-25000" dirty="0" smtClean="0">
                <a:latin typeface="Calibri"/>
              </a:rPr>
              <a:t>j</a:t>
            </a:r>
            <a:r>
              <a:rPr lang="en-US" dirty="0"/>
              <a:t> </a:t>
            </a:r>
            <a:r>
              <a:rPr lang="en-US" dirty="0" smtClean="0"/>
              <a:t>is </a:t>
            </a:r>
            <a:r>
              <a:rPr lang="en-US" dirty="0"/>
              <a:t>a parameter </a:t>
            </a:r>
            <a:r>
              <a:rPr lang="en-US" dirty="0" smtClean="0"/>
              <a:t>set, </a:t>
            </a:r>
            <a:r>
              <a:rPr lang="el-GR" dirty="0" smtClean="0">
                <a:latin typeface="Calibri"/>
              </a:rPr>
              <a:t>σ</a:t>
            </a:r>
            <a:r>
              <a:rPr lang="en-US" baseline="-25000" dirty="0" smtClean="0">
                <a:latin typeface="Calibri"/>
              </a:rPr>
              <a:t>O</a:t>
            </a:r>
            <a:r>
              <a:rPr lang="en-US" baseline="30000" dirty="0" smtClean="0">
                <a:latin typeface="Calibri"/>
              </a:rPr>
              <a:t>2</a:t>
            </a:r>
            <a:r>
              <a:rPr lang="en-US" dirty="0" smtClean="0">
                <a:latin typeface="Calibri"/>
              </a:rPr>
              <a:t> </a:t>
            </a:r>
            <a:r>
              <a:rPr lang="en-US" dirty="0" smtClean="0"/>
              <a:t>is variance associated with the evidence, </a:t>
            </a:r>
            <a:r>
              <a:rPr lang="en-US" dirty="0"/>
              <a:t>‘true’ indicates data used as </a:t>
            </a:r>
            <a:r>
              <a:rPr lang="en-US" dirty="0" smtClean="0"/>
              <a:t>evidence </a:t>
            </a:r>
            <a:r>
              <a:rPr lang="en-US" dirty="0"/>
              <a:t>and ‘computed’ indicates a computed </a:t>
            </a:r>
            <a:r>
              <a:rPr lang="en-US" dirty="0" smtClean="0"/>
              <a:t>quantity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 descr="https://lh6.googleusercontent.com/Zq6s0feTIKsqH2Qmuylotu_Fl9mTPbOcaw1eXWZVeGEYK1B_eryJFj4qKOIpXFrrftHS248Zyw_erpPOtn8wPwFdZif05JGxgutjzaw-jNBkRdagZyknMTxjnXwuNZMWNi3IlCZII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6" y="2362200"/>
            <a:ext cx="7467594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4191000"/>
            <a:ext cx="84582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 smtClean="0"/>
              <a:t>Want </a:t>
            </a:r>
            <a:r>
              <a:rPr lang="en-US" sz="2400" dirty="0"/>
              <a:t>cheap analytical method to compute observables as function of  </a:t>
            </a:r>
            <a:r>
              <a:rPr lang="en-US" sz="2400" dirty="0" smtClean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289609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Bonded observables are a simple analytical fit of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bond</a:t>
            </a:r>
            <a:r>
              <a:rPr lang="en-US" dirty="0" smtClean="0"/>
              <a:t> and x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Average bond length and bond length variance were fit with a quadratic polynomial surface across a large range of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bond</a:t>
            </a:r>
            <a:r>
              <a:rPr lang="en-US" dirty="0" smtClean="0"/>
              <a:t> and x</a:t>
            </a:r>
            <a:r>
              <a:rPr lang="en-US" baseline="-25000" dirty="0" smtClean="0"/>
              <a:t>0</a:t>
            </a:r>
            <a:r>
              <a:rPr lang="en-US" dirty="0" smtClean="0"/>
              <a:t> using LLS</a:t>
            </a:r>
            <a:endParaRPr lang="en-US" baseline="-25000" dirty="0" smtClean="0"/>
          </a:p>
          <a:p>
            <a:pPr lvl="1"/>
            <a:r>
              <a:rPr lang="en-US" dirty="0" smtClean="0"/>
              <a:t>Points are from calculated observables from full </a:t>
            </a:r>
            <a:r>
              <a:rPr lang="en-US" dirty="0" smtClean="0"/>
              <a:t>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7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447800"/>
            <a:ext cx="457284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47" y="1447800"/>
            <a:ext cx="4478597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9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Posterior distributions can be rapidly sampled using these analytical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Took ~1 </a:t>
            </a:r>
            <a:r>
              <a:rPr lang="en-US" dirty="0" err="1" smtClean="0"/>
              <a:t>hr</a:t>
            </a:r>
            <a:r>
              <a:rPr lang="en-US" dirty="0" smtClean="0"/>
              <a:t> to make 10</a:t>
            </a:r>
            <a:r>
              <a:rPr lang="en-US" baseline="30000" dirty="0" smtClean="0"/>
              <a:t>6</a:t>
            </a:r>
            <a:r>
              <a:rPr lang="en-US" dirty="0" smtClean="0"/>
              <a:t> realizations of the posterior using the analytical observable models</a:t>
            </a:r>
          </a:p>
          <a:p>
            <a:pPr lvl="1"/>
            <a:r>
              <a:rPr lang="en-US" dirty="0" smtClean="0"/>
              <a:t>Would have taken about that long to complete 1 of the simulations that were used to construct the models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 descr="https://lh4.googleusercontent.com/wlvvH570ASjsVR3ormD9_OUgy9u4RgtNrJs5bde0zPGhBhrsCG_kEJqoB8X5esIA1SsKzLx7vu6Qu5eLpEm4cKDkSMq7TfDm5MTcG9EjRJJlm8GDQPadtN6oDen2n_Xn7VqQOB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613400" cy="385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Correlation may exist between parameters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4924F-886A-4610-999F-C0CA8AC6BBD3}" type="slidenum">
              <a:rPr lang="en-US" smtClean="0"/>
              <a:t>9</a:t>
            </a:fld>
            <a:endParaRPr lang="en-US"/>
          </a:p>
        </p:txBody>
      </p:sp>
      <p:pic>
        <p:nvPicPr>
          <p:cNvPr id="13314" name="Picture 2" descr="C:\Users\Bryce Manubay\Desktop\UCB\Shirts Group\MS_bypass_manuscript\marg_posteriors_surr_g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59130"/>
            <a:ext cx="7086600" cy="519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63422</TotalTime>
  <Words>2131</Words>
  <Application>Microsoft Office PowerPoint</Application>
  <PresentationFormat>On-screen Show (4:3)</PresentationFormat>
  <Paragraphs>356</Paragraphs>
  <Slides>41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Clarity</vt:lpstr>
      <vt:lpstr>Research Update: Multifidelity likelihood estimation and accelerated sampling for posteriors of force field parameters</vt:lpstr>
      <vt:lpstr>What do force fields do?</vt:lpstr>
      <vt:lpstr>Current force field parameterization is inefficient and heuristic</vt:lpstr>
      <vt:lpstr>Functional forms are often not physically justified</vt:lpstr>
      <vt:lpstr>Bayesian inference to parameterize MD force fields</vt:lpstr>
      <vt:lpstr>Posterior sampling requires repeated evaluation of a likelihood function</vt:lpstr>
      <vt:lpstr>Bonded observables are a simple analytical fit of kbond and x0</vt:lpstr>
      <vt:lpstr>Posterior distributions can be rapidly sampled using these analytical models</vt:lpstr>
      <vt:lpstr>Correlation may exist between parameters </vt:lpstr>
      <vt:lpstr>Calculation of the likelihood, specifically observables, is done at 3 levels of rigor </vt:lpstr>
      <vt:lpstr>Calculation of the likelihood, specifically observables, is done at 3 levels of rigor </vt:lpstr>
      <vt:lpstr>Calculation of the likelihood, specifically observables, is done at 3 levels of rigor </vt:lpstr>
      <vt:lpstr>We are testing the multifidelity method by refitting a small number of LJ parameters</vt:lpstr>
      <vt:lpstr>The reliability of MBAR estimates is correlated to the effective sample number</vt:lpstr>
      <vt:lpstr>MBAR estimates of uncertainty are not reliable when compared to bootstrapping</vt:lpstr>
      <vt:lpstr>MBAR estimates of uncertainty are not reliable when compared to bootstrapping</vt:lpstr>
      <vt:lpstr>MBAR estimates of uncertainty are not reliable when compared to bootstrapping</vt:lpstr>
      <vt:lpstr>MBAR estimates of uncertainty are not reliable when compared to bootstrapping</vt:lpstr>
      <vt:lpstr>Expectation and bootstrap calculations of uncertainty are strong functions of N_eff </vt:lpstr>
      <vt:lpstr>Expectation and bootstrap calculations of uncertainty are strong functions of N_eff </vt:lpstr>
      <vt:lpstr>Expectation and bootstrap calculations of uncertainty are strong functions of N_eff </vt:lpstr>
      <vt:lpstr>Expectation and bootstrap calculations of uncertainty are strong functions of N_eff </vt:lpstr>
      <vt:lpstr>We can make accurate, multidimensional models with gaussian process regression</vt:lpstr>
      <vt:lpstr>More on GP regression</vt:lpstr>
      <vt:lpstr>Acknowledgements</vt:lpstr>
      <vt:lpstr>Local models can be constructed using observable data calculated with MBAR</vt:lpstr>
      <vt:lpstr>We can use the locally accurate surrogate models to find high probability regions</vt:lpstr>
      <vt:lpstr>Fitting to potential of mean force could be usable for torsion observables</vt:lpstr>
      <vt:lpstr>3 bond j-couplings as observable to constrain dihedral parameters</vt:lpstr>
      <vt:lpstr>Simulation could be minimized by use of MBAR and surrogate modelling </vt:lpstr>
      <vt:lpstr>MBAR may have limited applicability for property calculation </vt:lpstr>
      <vt:lpstr>Bond length variance has a surprisingly strong dependence on x0 </vt:lpstr>
      <vt:lpstr>Theoretical models made by dimensional analysis of force field parameters</vt:lpstr>
      <vt:lpstr>Which model forms should we be using for the surrogates? </vt:lpstr>
      <vt:lpstr>Which model forms should we be using for the surrogates? </vt:lpstr>
      <vt:lpstr>We will use single molecule simulations to parameterize to and test Bayesian machinery</vt:lpstr>
      <vt:lpstr>We will use single molecule simulations to parameterize to and test Bayesian machinery (cont.)</vt:lpstr>
      <vt:lpstr>Cheaper, less accurate surrogate models can be constructed with fewer simulations</vt:lpstr>
      <vt:lpstr>Surrogate models made from so few simulations points not accurate enough</vt:lpstr>
      <vt:lpstr>The posterior of parameter probabilities can be sampled using MCMC </vt:lpstr>
      <vt:lpstr>We can sample from the posterior of force field parameters using MCMC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Manubay</dc:creator>
  <cp:lastModifiedBy>Bryce Manubay</cp:lastModifiedBy>
  <cp:revision>274</cp:revision>
  <dcterms:created xsi:type="dcterms:W3CDTF">2016-09-29T18:58:40Z</dcterms:created>
  <dcterms:modified xsi:type="dcterms:W3CDTF">2017-11-15T01:20:35Z</dcterms:modified>
</cp:coreProperties>
</file>